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5E9B04F-A93A-8212-7C82-09A80CBDE44C}" name="Bruns,Carrie E (HHSC)" initials="BE(" userId="S::Carrie.Bruns@hhs.texas.gov::63299658-c805-49f0-8f7b-580fead518ff" providerId="AD"/>
  <p188:author id="{A0D88AAB-A714-C6F2-9E7C-02C2CA5DB224}" name="Estevilla,Lana (HHSC)" initials="E(" userId="S::Lana.Estevilla@hhs.texas.gov::e9979481-b952-463a-8dba-96987cf7bb6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9E0BC9-34F7-4067-8669-7F030F69B86F}"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C8143-8C3D-4ED5-B247-452898C25767}" type="slidenum">
              <a:rPr lang="en-US" smtClean="0"/>
              <a:t>‹#›</a:t>
            </a:fld>
            <a:endParaRPr lang="en-US"/>
          </a:p>
        </p:txBody>
      </p:sp>
    </p:spTree>
    <p:extLst>
      <p:ext uri="{BB962C8B-B14F-4D97-AF65-F5344CB8AC3E}">
        <p14:creationId xmlns:p14="http://schemas.microsoft.com/office/powerpoint/2010/main" val="2251756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9E0BC9-34F7-4067-8669-7F030F69B86F}"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C8143-8C3D-4ED5-B247-452898C25767}" type="slidenum">
              <a:rPr lang="en-US" smtClean="0"/>
              <a:t>‹#›</a:t>
            </a:fld>
            <a:endParaRPr lang="en-US"/>
          </a:p>
        </p:txBody>
      </p:sp>
    </p:spTree>
    <p:extLst>
      <p:ext uri="{BB962C8B-B14F-4D97-AF65-F5344CB8AC3E}">
        <p14:creationId xmlns:p14="http://schemas.microsoft.com/office/powerpoint/2010/main" val="341667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9E0BC9-34F7-4067-8669-7F030F69B86F}"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C8143-8C3D-4ED5-B247-452898C2576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551912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9E0BC9-34F7-4067-8669-7F030F69B86F}"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C8143-8C3D-4ED5-B247-452898C25767}" type="slidenum">
              <a:rPr lang="en-US" smtClean="0"/>
              <a:t>‹#›</a:t>
            </a:fld>
            <a:endParaRPr lang="en-US"/>
          </a:p>
        </p:txBody>
      </p:sp>
    </p:spTree>
    <p:extLst>
      <p:ext uri="{BB962C8B-B14F-4D97-AF65-F5344CB8AC3E}">
        <p14:creationId xmlns:p14="http://schemas.microsoft.com/office/powerpoint/2010/main" val="40653533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9E0BC9-34F7-4067-8669-7F030F69B86F}"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C8143-8C3D-4ED5-B247-452898C2576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29420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9E0BC9-34F7-4067-8669-7F030F69B86F}"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C8143-8C3D-4ED5-B247-452898C25767}" type="slidenum">
              <a:rPr lang="en-US" smtClean="0"/>
              <a:t>‹#›</a:t>
            </a:fld>
            <a:endParaRPr lang="en-US"/>
          </a:p>
        </p:txBody>
      </p:sp>
    </p:spTree>
    <p:extLst>
      <p:ext uri="{BB962C8B-B14F-4D97-AF65-F5344CB8AC3E}">
        <p14:creationId xmlns:p14="http://schemas.microsoft.com/office/powerpoint/2010/main" val="20152498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9E0BC9-34F7-4067-8669-7F030F69B86F}"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C8143-8C3D-4ED5-B247-452898C25767}" type="slidenum">
              <a:rPr lang="en-US" smtClean="0"/>
              <a:t>‹#›</a:t>
            </a:fld>
            <a:endParaRPr lang="en-US"/>
          </a:p>
        </p:txBody>
      </p:sp>
    </p:spTree>
    <p:extLst>
      <p:ext uri="{BB962C8B-B14F-4D97-AF65-F5344CB8AC3E}">
        <p14:creationId xmlns:p14="http://schemas.microsoft.com/office/powerpoint/2010/main" val="10705229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9E0BC9-34F7-4067-8669-7F030F69B86F}"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C8143-8C3D-4ED5-B247-452898C25767}" type="slidenum">
              <a:rPr lang="en-US" smtClean="0"/>
              <a:t>‹#›</a:t>
            </a:fld>
            <a:endParaRPr lang="en-US"/>
          </a:p>
        </p:txBody>
      </p:sp>
    </p:spTree>
    <p:extLst>
      <p:ext uri="{BB962C8B-B14F-4D97-AF65-F5344CB8AC3E}">
        <p14:creationId xmlns:p14="http://schemas.microsoft.com/office/powerpoint/2010/main" val="2825163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9E0BC9-34F7-4067-8669-7F030F69B86F}"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C8143-8C3D-4ED5-B247-452898C25767}" type="slidenum">
              <a:rPr lang="en-US" smtClean="0"/>
              <a:t>‹#›</a:t>
            </a:fld>
            <a:endParaRPr lang="en-US"/>
          </a:p>
        </p:txBody>
      </p:sp>
    </p:spTree>
    <p:extLst>
      <p:ext uri="{BB962C8B-B14F-4D97-AF65-F5344CB8AC3E}">
        <p14:creationId xmlns:p14="http://schemas.microsoft.com/office/powerpoint/2010/main" val="3184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9E0BC9-34F7-4067-8669-7F030F69B86F}" type="datetimeFigureOut">
              <a:rPr lang="en-US" smtClean="0"/>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C8143-8C3D-4ED5-B247-452898C25767}" type="slidenum">
              <a:rPr lang="en-US" smtClean="0"/>
              <a:t>‹#›</a:t>
            </a:fld>
            <a:endParaRPr lang="en-US"/>
          </a:p>
        </p:txBody>
      </p:sp>
    </p:spTree>
    <p:extLst>
      <p:ext uri="{BB962C8B-B14F-4D97-AF65-F5344CB8AC3E}">
        <p14:creationId xmlns:p14="http://schemas.microsoft.com/office/powerpoint/2010/main" val="8809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9E0BC9-34F7-4067-8669-7F030F69B86F}" type="datetimeFigureOut">
              <a:rPr lang="en-US" smtClean="0"/>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0C8143-8C3D-4ED5-B247-452898C25767}" type="slidenum">
              <a:rPr lang="en-US" smtClean="0"/>
              <a:t>‹#›</a:t>
            </a:fld>
            <a:endParaRPr lang="en-US"/>
          </a:p>
        </p:txBody>
      </p:sp>
    </p:spTree>
    <p:extLst>
      <p:ext uri="{BB962C8B-B14F-4D97-AF65-F5344CB8AC3E}">
        <p14:creationId xmlns:p14="http://schemas.microsoft.com/office/powerpoint/2010/main" val="2942191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9E0BC9-34F7-4067-8669-7F030F69B86F}" type="datetimeFigureOut">
              <a:rPr lang="en-US" smtClean="0"/>
              <a:t>9/11/2024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0C8143-8C3D-4ED5-B247-452898C25767}" type="slidenum">
              <a:rPr lang="en-US" smtClean="0"/>
              <a:t>‹#›</a:t>
            </a:fld>
            <a:endParaRPr lang="en-US"/>
          </a:p>
        </p:txBody>
      </p:sp>
    </p:spTree>
    <p:extLst>
      <p:ext uri="{BB962C8B-B14F-4D97-AF65-F5344CB8AC3E}">
        <p14:creationId xmlns:p14="http://schemas.microsoft.com/office/powerpoint/2010/main" val="4136553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9E0BC9-34F7-4067-8669-7F030F69B86F}" type="datetimeFigureOut">
              <a:rPr lang="en-US" smtClean="0"/>
              <a:t>9/11/2024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0C8143-8C3D-4ED5-B247-452898C25767}" type="slidenum">
              <a:rPr lang="en-US" smtClean="0"/>
              <a:t>‹#›</a:t>
            </a:fld>
            <a:endParaRPr lang="en-US"/>
          </a:p>
        </p:txBody>
      </p:sp>
    </p:spTree>
    <p:extLst>
      <p:ext uri="{BB962C8B-B14F-4D97-AF65-F5344CB8AC3E}">
        <p14:creationId xmlns:p14="http://schemas.microsoft.com/office/powerpoint/2010/main" val="1622770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9E0BC9-34F7-4067-8669-7F030F69B86F}" type="datetimeFigureOut">
              <a:rPr lang="en-US" smtClean="0"/>
              <a:t>9/11/2024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0C8143-8C3D-4ED5-B247-452898C25767}" type="slidenum">
              <a:rPr lang="en-US" smtClean="0"/>
              <a:t>‹#›</a:t>
            </a:fld>
            <a:endParaRPr lang="en-US"/>
          </a:p>
        </p:txBody>
      </p:sp>
    </p:spTree>
    <p:extLst>
      <p:ext uri="{BB962C8B-B14F-4D97-AF65-F5344CB8AC3E}">
        <p14:creationId xmlns:p14="http://schemas.microsoft.com/office/powerpoint/2010/main" val="3775967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9E0BC9-34F7-4067-8669-7F030F69B86F}" type="datetimeFigureOut">
              <a:rPr lang="en-US" smtClean="0"/>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0C8143-8C3D-4ED5-B247-452898C25767}" type="slidenum">
              <a:rPr lang="en-US" smtClean="0"/>
              <a:t>‹#›</a:t>
            </a:fld>
            <a:endParaRPr lang="en-US"/>
          </a:p>
        </p:txBody>
      </p:sp>
    </p:spTree>
    <p:extLst>
      <p:ext uri="{BB962C8B-B14F-4D97-AF65-F5344CB8AC3E}">
        <p14:creationId xmlns:p14="http://schemas.microsoft.com/office/powerpoint/2010/main" val="2905021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0C8143-8C3D-4ED5-B247-452898C25767}" type="slidenum">
              <a:rPr lang="en-US" smtClean="0"/>
              <a:t>‹#›</a:t>
            </a:fld>
            <a:endParaRPr lang="en-US"/>
          </a:p>
        </p:txBody>
      </p:sp>
      <p:sp>
        <p:nvSpPr>
          <p:cNvPr id="5" name="Date Placeholder 4"/>
          <p:cNvSpPr>
            <a:spLocks noGrp="1"/>
          </p:cNvSpPr>
          <p:nvPr>
            <p:ph type="dt" sz="half" idx="10"/>
          </p:nvPr>
        </p:nvSpPr>
        <p:spPr/>
        <p:txBody>
          <a:bodyPr/>
          <a:lstStyle/>
          <a:p>
            <a:fld id="{379E0BC9-34F7-4067-8669-7F030F69B86F}" type="datetimeFigureOut">
              <a:rPr lang="en-US" smtClean="0"/>
              <a:t>9/11/2024</a:t>
            </a:fld>
            <a:endParaRPr lang="en-US"/>
          </a:p>
        </p:txBody>
      </p:sp>
    </p:spTree>
    <p:extLst>
      <p:ext uri="{BB962C8B-B14F-4D97-AF65-F5344CB8AC3E}">
        <p14:creationId xmlns:p14="http://schemas.microsoft.com/office/powerpoint/2010/main" val="644945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79E0BC9-34F7-4067-8669-7F030F69B86F}" type="datetimeFigureOut">
              <a:rPr lang="en-US" smtClean="0"/>
              <a:t>9/11/2024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40C8143-8C3D-4ED5-B247-452898C25767}" type="slidenum">
              <a:rPr lang="en-US" smtClean="0"/>
              <a:t>‹#›</a:t>
            </a:fld>
            <a:endParaRPr lang="en-US"/>
          </a:p>
        </p:txBody>
      </p:sp>
    </p:spTree>
    <p:extLst>
      <p:ext uri="{BB962C8B-B14F-4D97-AF65-F5344CB8AC3E}">
        <p14:creationId xmlns:p14="http://schemas.microsoft.com/office/powerpoint/2010/main" val="48702634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osIfXHLPOuE" TargetMode="External"/><Relationship Id="rId2" Type="http://schemas.openxmlformats.org/officeDocument/2006/relationships/hyperlink" Target="https://www.youtube.com/watch?v=68ns6xDD16w" TargetMode="External"/><Relationship Id="rId1" Type="http://schemas.openxmlformats.org/officeDocument/2006/relationships/slideLayout" Target="../slideLayouts/slideLayout2.xml"/><Relationship Id="rId5" Type="http://schemas.openxmlformats.org/officeDocument/2006/relationships/hyperlink" Target="https://www.youtube.com/watch?v=K3h0N5UiUos" TargetMode="External"/><Relationship Id="rId4" Type="http://schemas.openxmlformats.org/officeDocument/2006/relationships/hyperlink" Target="https://www.youtube.com/watch?v=s3yc8rDzoBk"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L95vBId5Cl0?feature=oembed"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hhs.texas.gov/services/disability/employment-people-disabilities/employment-first"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7">
            <a:extLst>
              <a:ext uri="{FF2B5EF4-FFF2-40B4-BE49-F238E27FC236}">
                <a16:creationId xmlns:a16="http://schemas.microsoft.com/office/drawing/2014/main" id="{2783C067-F8BF-4755-B516-8A0CD74CF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9">
            <a:extLst>
              <a:ext uri="{FF2B5EF4-FFF2-40B4-BE49-F238E27FC236}">
                <a16:creationId xmlns:a16="http://schemas.microsoft.com/office/drawing/2014/main" id="{2ED796EC-E7FF-46DB-B912-FB08BF12AA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Isosceles Triangle 11">
            <a:extLst>
              <a:ext uri="{FF2B5EF4-FFF2-40B4-BE49-F238E27FC236}">
                <a16:creationId xmlns:a16="http://schemas.microsoft.com/office/drawing/2014/main" id="{549A2DAB-B431-487D-95AD-BB0FECB49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lumMod val="75000"/>
              <a:alpha val="88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4" name="Straight Connector 13">
            <a:extLst>
              <a:ext uri="{FF2B5EF4-FFF2-40B4-BE49-F238E27FC236}">
                <a16:creationId xmlns:a16="http://schemas.microsoft.com/office/drawing/2014/main" id="{C5ECDEE1-7093-418F-9CF5-24EEB115C1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045062AF-EB11-4651-BC4A-4DA21768D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Subtitle 2">
            <a:extLst>
              <a:ext uri="{FF2B5EF4-FFF2-40B4-BE49-F238E27FC236}">
                <a16:creationId xmlns:a16="http://schemas.microsoft.com/office/drawing/2014/main" id="{31CBE2FD-2894-CF02-EA81-D7D3F3736F98}"/>
              </a:ext>
            </a:extLst>
          </p:cNvPr>
          <p:cNvSpPr>
            <a:spLocks noGrp="1"/>
          </p:cNvSpPr>
          <p:nvPr>
            <p:ph type="subTitle" idx="1"/>
          </p:nvPr>
        </p:nvSpPr>
        <p:spPr>
          <a:xfrm>
            <a:off x="1507067" y="4050833"/>
            <a:ext cx="7766936" cy="1096899"/>
          </a:xfrm>
        </p:spPr>
        <p:txBody>
          <a:bodyPr>
            <a:normAutofit lnSpcReduction="10000"/>
          </a:bodyPr>
          <a:lstStyle/>
          <a:p>
            <a:endParaRPr lang="en-US" dirty="0"/>
          </a:p>
          <a:p>
            <a:r>
              <a:rPr lang="en-US" dirty="0">
                <a:solidFill>
                  <a:schemeClr val="tx1"/>
                </a:solidFill>
              </a:rPr>
              <a:t>Donnie Wilson, Director	</a:t>
            </a:r>
          </a:p>
          <a:p>
            <a:r>
              <a:rPr lang="en-US" dirty="0">
                <a:solidFill>
                  <a:schemeClr val="tx1"/>
                </a:solidFill>
              </a:rPr>
              <a:t>Carrie Bruns, Deputy Director</a:t>
            </a:r>
          </a:p>
          <a:p>
            <a:endParaRPr lang="en-US" dirty="0"/>
          </a:p>
        </p:txBody>
      </p:sp>
      <p:sp>
        <p:nvSpPr>
          <p:cNvPr id="2" name="Title 1">
            <a:extLst>
              <a:ext uri="{FF2B5EF4-FFF2-40B4-BE49-F238E27FC236}">
                <a16:creationId xmlns:a16="http://schemas.microsoft.com/office/drawing/2014/main" id="{74BA0A3A-958D-EC82-D332-C74A5C636655}"/>
              </a:ext>
            </a:extLst>
          </p:cNvPr>
          <p:cNvSpPr>
            <a:spLocks noGrp="1"/>
          </p:cNvSpPr>
          <p:nvPr>
            <p:ph type="ctrTitle"/>
          </p:nvPr>
        </p:nvSpPr>
        <p:spPr>
          <a:xfrm>
            <a:off x="609600" y="1397000"/>
            <a:ext cx="8664403" cy="2653836"/>
          </a:xfrm>
        </p:spPr>
        <p:txBody>
          <a:bodyPr>
            <a:noAutofit/>
          </a:bodyPr>
          <a:lstStyle/>
          <a:p>
            <a:r>
              <a:rPr lang="en-US" sz="3200" dirty="0">
                <a:solidFill>
                  <a:schemeClr val="accent2">
                    <a:lumMod val="75000"/>
                  </a:schemeClr>
                </a:solidFill>
              </a:rPr>
              <a:t>Employment First Initiatives </a:t>
            </a:r>
            <a:br>
              <a:rPr lang="en-US" sz="3200" dirty="0">
                <a:solidFill>
                  <a:schemeClr val="accent2">
                    <a:lumMod val="75000"/>
                  </a:schemeClr>
                </a:solidFill>
              </a:rPr>
            </a:br>
            <a:r>
              <a:rPr lang="en-US" sz="3200" dirty="0">
                <a:solidFill>
                  <a:schemeClr val="accent2">
                    <a:lumMod val="75000"/>
                  </a:schemeClr>
                </a:solidFill>
              </a:rPr>
              <a:t>Texas Health and Human Services Commission</a:t>
            </a:r>
            <a:br>
              <a:rPr lang="en-US" sz="3200" dirty="0">
                <a:solidFill>
                  <a:schemeClr val="accent2">
                    <a:lumMod val="75000"/>
                  </a:schemeClr>
                </a:solidFill>
              </a:rPr>
            </a:br>
            <a:r>
              <a:rPr lang="en-US" sz="3200" dirty="0">
                <a:solidFill>
                  <a:schemeClr val="accent2">
                    <a:lumMod val="75000"/>
                  </a:schemeClr>
                </a:solidFill>
              </a:rPr>
              <a:t>Community Services </a:t>
            </a:r>
            <a:br>
              <a:rPr lang="en-US" sz="3200" dirty="0">
                <a:solidFill>
                  <a:schemeClr val="accent2">
                    <a:lumMod val="75000"/>
                  </a:schemeClr>
                </a:solidFill>
              </a:rPr>
            </a:br>
            <a:r>
              <a:rPr lang="en-US" sz="3200" dirty="0">
                <a:solidFill>
                  <a:schemeClr val="accent2">
                    <a:lumMod val="75000"/>
                  </a:schemeClr>
                </a:solidFill>
              </a:rPr>
              <a:t>Special Projects </a:t>
            </a:r>
          </a:p>
        </p:txBody>
      </p:sp>
      <p:sp>
        <p:nvSpPr>
          <p:cNvPr id="18" name="Rectangle 27">
            <a:extLst>
              <a:ext uri="{FF2B5EF4-FFF2-40B4-BE49-F238E27FC236}">
                <a16:creationId xmlns:a16="http://schemas.microsoft.com/office/drawing/2014/main" id="{0819F787-32B4-46A8-BC57-C6571BCEE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939098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2CDB7-B056-BF28-4306-C95AD5A1ADA8}"/>
              </a:ext>
            </a:extLst>
          </p:cNvPr>
          <p:cNvSpPr>
            <a:spLocks noGrp="1"/>
          </p:cNvSpPr>
          <p:nvPr>
            <p:ph type="title"/>
          </p:nvPr>
        </p:nvSpPr>
        <p:spPr/>
        <p:txBody>
          <a:bodyPr/>
          <a:lstStyle/>
          <a:p>
            <a:r>
              <a:rPr lang="en-US" dirty="0">
                <a:solidFill>
                  <a:schemeClr val="accent2">
                    <a:lumMod val="75000"/>
                  </a:schemeClr>
                </a:solidFill>
              </a:rPr>
              <a:t>Training Opportunities</a:t>
            </a:r>
          </a:p>
        </p:txBody>
      </p:sp>
      <p:sp>
        <p:nvSpPr>
          <p:cNvPr id="3" name="Content Placeholder 2">
            <a:extLst>
              <a:ext uri="{FF2B5EF4-FFF2-40B4-BE49-F238E27FC236}">
                <a16:creationId xmlns:a16="http://schemas.microsoft.com/office/drawing/2014/main" id="{606A407F-B80D-EB62-BF09-B5AF8E3ED791}"/>
              </a:ext>
            </a:extLst>
          </p:cNvPr>
          <p:cNvSpPr>
            <a:spLocks noGrp="1"/>
          </p:cNvSpPr>
          <p:nvPr>
            <p:ph idx="1"/>
          </p:nvPr>
        </p:nvSpPr>
        <p:spPr>
          <a:xfrm>
            <a:off x="677334" y="1790701"/>
            <a:ext cx="8596668" cy="4250662"/>
          </a:xfrm>
        </p:spPr>
        <p:txBody>
          <a:bodyPr/>
          <a:lstStyle/>
          <a:p>
            <a:pPr marL="0" indent="0">
              <a:buNone/>
            </a:pPr>
            <a:r>
              <a:rPr lang="en-US" sz="2400" b="1" dirty="0"/>
              <a:t>Employment First Training</a:t>
            </a:r>
          </a:p>
          <a:p>
            <a:r>
              <a:rPr lang="en-US" sz="2400" dirty="0"/>
              <a:t>In person</a:t>
            </a:r>
          </a:p>
          <a:p>
            <a:pPr lvl="1">
              <a:buFont typeface="Courier New" panose="02070309020205020404" pitchFamily="49" charset="0"/>
              <a:buChar char="o"/>
            </a:pPr>
            <a:r>
              <a:rPr lang="en-US" sz="2000" dirty="0"/>
              <a:t>Special Projects hosted in person training sessions from June thru September 2024 at the following locations:</a:t>
            </a:r>
          </a:p>
          <a:p>
            <a:pPr lvl="1">
              <a:buFont typeface="Courier New" panose="02070309020205020404" pitchFamily="49" charset="0"/>
              <a:buChar char="o"/>
            </a:pPr>
            <a:r>
              <a:rPr lang="en-US" sz="2000" dirty="0"/>
              <a:t>Longview, Hurst, Lubbock, Weslaco, El Paso, San Antonio, Beaumont, Sugarland, and Rosenberg </a:t>
            </a:r>
          </a:p>
          <a:p>
            <a:r>
              <a:rPr lang="en-US" sz="2400" dirty="0"/>
              <a:t>Online modules are available on the Texas HHS Employment First webpage.</a:t>
            </a:r>
          </a:p>
          <a:p>
            <a:endParaRPr lang="en-US" dirty="0"/>
          </a:p>
        </p:txBody>
      </p:sp>
    </p:spTree>
    <p:extLst>
      <p:ext uri="{BB962C8B-B14F-4D97-AF65-F5344CB8AC3E}">
        <p14:creationId xmlns:p14="http://schemas.microsoft.com/office/powerpoint/2010/main" val="2375159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A6631-09E8-DE67-36BC-A0A14C49AE2D}"/>
              </a:ext>
            </a:extLst>
          </p:cNvPr>
          <p:cNvSpPr>
            <a:spLocks noGrp="1"/>
          </p:cNvSpPr>
          <p:nvPr>
            <p:ph type="title"/>
          </p:nvPr>
        </p:nvSpPr>
        <p:spPr/>
        <p:txBody>
          <a:bodyPr/>
          <a:lstStyle/>
          <a:p>
            <a:r>
              <a:rPr lang="en-US" dirty="0">
                <a:solidFill>
                  <a:schemeClr val="accent2">
                    <a:lumMod val="75000"/>
                  </a:schemeClr>
                </a:solidFill>
              </a:rPr>
              <a:t>SELN and eLearning Initiative</a:t>
            </a:r>
          </a:p>
        </p:txBody>
      </p:sp>
      <p:sp>
        <p:nvSpPr>
          <p:cNvPr id="3" name="Content Placeholder 2">
            <a:extLst>
              <a:ext uri="{FF2B5EF4-FFF2-40B4-BE49-F238E27FC236}">
                <a16:creationId xmlns:a16="http://schemas.microsoft.com/office/drawing/2014/main" id="{32196B19-2946-F256-7EE7-D22E6052DBD5}"/>
              </a:ext>
            </a:extLst>
          </p:cNvPr>
          <p:cNvSpPr>
            <a:spLocks noGrp="1"/>
          </p:cNvSpPr>
          <p:nvPr>
            <p:ph idx="1"/>
          </p:nvPr>
        </p:nvSpPr>
        <p:spPr>
          <a:xfrm>
            <a:off x="677334" y="1666875"/>
            <a:ext cx="8596668" cy="4374487"/>
          </a:xfrm>
        </p:spPr>
        <p:txBody>
          <a:bodyPr>
            <a:normAutofit/>
          </a:bodyPr>
          <a:lstStyle/>
          <a:p>
            <a:r>
              <a:rPr lang="en-US" sz="2200" dirty="0"/>
              <a:t>The State Employment Leadership Network is a membership-based network of state IDD agencies that work together to achieve system improvements, particularly in paid employment for individuals with IDD.</a:t>
            </a:r>
          </a:p>
          <a:p>
            <a:endParaRPr lang="en-US" sz="2200" dirty="0"/>
          </a:p>
          <a:p>
            <a:r>
              <a:rPr lang="en-US" sz="2200" dirty="0"/>
              <a:t>SELN developed an eLearning initiative titled “Supporting a Vision for Employment.” As a member of the SELN, Texas was given 50 eLearning slots and distributed them among Texas HHS staff, Local IDD Authorities, and State Supported Living Centers.</a:t>
            </a:r>
          </a:p>
          <a:p>
            <a:endParaRPr lang="en-US" dirty="0"/>
          </a:p>
        </p:txBody>
      </p:sp>
    </p:spTree>
    <p:extLst>
      <p:ext uri="{BB962C8B-B14F-4D97-AF65-F5344CB8AC3E}">
        <p14:creationId xmlns:p14="http://schemas.microsoft.com/office/powerpoint/2010/main" val="3512026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45B95-0303-214D-0516-6A2EBC30FF02}"/>
              </a:ext>
            </a:extLst>
          </p:cNvPr>
          <p:cNvSpPr>
            <a:spLocks noGrp="1"/>
          </p:cNvSpPr>
          <p:nvPr>
            <p:ph type="title"/>
          </p:nvPr>
        </p:nvSpPr>
        <p:spPr/>
        <p:txBody>
          <a:bodyPr/>
          <a:lstStyle/>
          <a:p>
            <a:r>
              <a:rPr lang="en-US" dirty="0">
                <a:solidFill>
                  <a:schemeClr val="accent2">
                    <a:lumMod val="75000"/>
                  </a:schemeClr>
                </a:solidFill>
              </a:rPr>
              <a:t>Collaboration with TEA and TWC</a:t>
            </a:r>
          </a:p>
        </p:txBody>
      </p:sp>
      <p:sp>
        <p:nvSpPr>
          <p:cNvPr id="3" name="Content Placeholder 2">
            <a:extLst>
              <a:ext uri="{FF2B5EF4-FFF2-40B4-BE49-F238E27FC236}">
                <a16:creationId xmlns:a16="http://schemas.microsoft.com/office/drawing/2014/main" id="{8A7A3F48-4630-9D1F-22B6-A54024E13121}"/>
              </a:ext>
            </a:extLst>
          </p:cNvPr>
          <p:cNvSpPr>
            <a:spLocks noGrp="1"/>
          </p:cNvSpPr>
          <p:nvPr>
            <p:ph idx="1"/>
          </p:nvPr>
        </p:nvSpPr>
        <p:spPr>
          <a:xfrm>
            <a:off x="677334" y="1552575"/>
            <a:ext cx="8596668" cy="4488787"/>
          </a:xfrm>
        </p:spPr>
        <p:txBody>
          <a:bodyPr/>
          <a:lstStyle/>
          <a:p>
            <a:r>
              <a:rPr lang="en-US" sz="2200" dirty="0"/>
              <a:t>HHSC, the Texas Workforce Commission (TWC), and the Texas Education Agency (TEA) have established a steering committee and workgroup to collaborate on employment first efforts across the state. </a:t>
            </a:r>
          </a:p>
          <a:p>
            <a:r>
              <a:rPr lang="en-US" sz="2200" dirty="0"/>
              <a:t>Special Projects provided input to Texas Workforce Solutions- Vocational Rehabilitation Services (TWS-VRS) on a sequencing of services document that explains how Medicaid waiver services and TWS-VRS services work together and in what order. </a:t>
            </a:r>
          </a:p>
          <a:p>
            <a:r>
              <a:rPr lang="en-US" sz="2200" dirty="0"/>
              <a:t>A journey map is in development by TEA, HHS, and TWS-VRS to help students, families, and other supporters understand the process to establish services with each agency.</a:t>
            </a:r>
          </a:p>
          <a:p>
            <a:endParaRPr lang="en-US" dirty="0"/>
          </a:p>
        </p:txBody>
      </p:sp>
    </p:spTree>
    <p:extLst>
      <p:ext uri="{BB962C8B-B14F-4D97-AF65-F5344CB8AC3E}">
        <p14:creationId xmlns:p14="http://schemas.microsoft.com/office/powerpoint/2010/main" val="1446942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D63E5-4164-F593-095C-B8A34311CEFC}"/>
              </a:ext>
            </a:extLst>
          </p:cNvPr>
          <p:cNvSpPr>
            <a:spLocks noGrp="1"/>
          </p:cNvSpPr>
          <p:nvPr>
            <p:ph type="title"/>
          </p:nvPr>
        </p:nvSpPr>
        <p:spPr/>
        <p:txBody>
          <a:bodyPr/>
          <a:lstStyle/>
          <a:p>
            <a:r>
              <a:rPr lang="en-US" dirty="0">
                <a:solidFill>
                  <a:schemeClr val="accent2">
                    <a:lumMod val="75000"/>
                  </a:schemeClr>
                </a:solidFill>
              </a:rPr>
              <a:t>Employment Videos</a:t>
            </a:r>
          </a:p>
        </p:txBody>
      </p:sp>
      <p:sp>
        <p:nvSpPr>
          <p:cNvPr id="3" name="Content Placeholder 2">
            <a:extLst>
              <a:ext uri="{FF2B5EF4-FFF2-40B4-BE49-F238E27FC236}">
                <a16:creationId xmlns:a16="http://schemas.microsoft.com/office/drawing/2014/main" id="{2CF87F3E-4B8E-8A81-8AC8-C5BE51AE7479}"/>
              </a:ext>
            </a:extLst>
          </p:cNvPr>
          <p:cNvSpPr>
            <a:spLocks noGrp="1"/>
          </p:cNvSpPr>
          <p:nvPr>
            <p:ph idx="1"/>
          </p:nvPr>
        </p:nvSpPr>
        <p:spPr>
          <a:xfrm>
            <a:off x="677334" y="1504951"/>
            <a:ext cx="8596668" cy="5010150"/>
          </a:xfrm>
        </p:spPr>
        <p:txBody>
          <a:bodyPr>
            <a:normAutofit fontScale="85000" lnSpcReduction="20000"/>
          </a:bodyPr>
          <a:lstStyle/>
          <a:p>
            <a:pPr marL="0" indent="0">
              <a:buNone/>
            </a:pPr>
            <a:r>
              <a:rPr lang="en-US" sz="2200" dirty="0"/>
              <a:t>Hiring People with Disabilities</a:t>
            </a:r>
            <a:br>
              <a:rPr lang="en-US" sz="2200" dirty="0"/>
            </a:br>
            <a:endParaRPr lang="en-US" sz="2200" dirty="0"/>
          </a:p>
          <a:p>
            <a:r>
              <a:rPr lang="en-US" sz="2200" dirty="0">
                <a:hlinkClick r:id="rId2"/>
              </a:rPr>
              <a:t>https://www.youtube.com/watch?v=68ns6xDD16w</a:t>
            </a:r>
            <a:r>
              <a:rPr lang="en-US" sz="2200" dirty="0"/>
              <a:t>   </a:t>
            </a:r>
          </a:p>
          <a:p>
            <a:endParaRPr lang="en-US" sz="2200" dirty="0"/>
          </a:p>
          <a:p>
            <a:pPr marL="0" indent="0">
              <a:buNone/>
            </a:pPr>
            <a:r>
              <a:rPr lang="en-US" sz="2200" dirty="0"/>
              <a:t>Supporting Employment Goals for People with Disabilities</a:t>
            </a:r>
            <a:br>
              <a:rPr lang="en-US" sz="2200" dirty="0"/>
            </a:br>
            <a:endParaRPr lang="en-US" sz="2200" dirty="0"/>
          </a:p>
          <a:p>
            <a:r>
              <a:rPr lang="en-US" sz="2200" dirty="0">
                <a:hlinkClick r:id="rId3"/>
              </a:rPr>
              <a:t>https://www.youtube.com/watch?v=osIfXHLPOuE</a:t>
            </a:r>
            <a:r>
              <a:rPr lang="en-US" sz="2200" dirty="0"/>
              <a:t>  </a:t>
            </a:r>
          </a:p>
          <a:p>
            <a:endParaRPr lang="en-US" sz="2200" dirty="0"/>
          </a:p>
          <a:p>
            <a:pPr marL="0" indent="0">
              <a:buNone/>
            </a:pPr>
            <a:r>
              <a:rPr lang="en-US" sz="2200" dirty="0"/>
              <a:t>Vocational Apprenticeship Program</a:t>
            </a:r>
            <a:br>
              <a:rPr lang="en-US" sz="2200" dirty="0"/>
            </a:br>
            <a:endParaRPr lang="en-US" sz="2200" dirty="0"/>
          </a:p>
          <a:p>
            <a:r>
              <a:rPr lang="en-US" sz="2200" dirty="0">
                <a:hlinkClick r:id="rId4"/>
              </a:rPr>
              <a:t>https://www.youtube.com/watch?v=s3yc8rDzoBk</a:t>
            </a:r>
            <a:r>
              <a:rPr lang="en-US" sz="2200" dirty="0"/>
              <a:t>  </a:t>
            </a:r>
          </a:p>
          <a:p>
            <a:endParaRPr lang="en-US" sz="2200" dirty="0"/>
          </a:p>
          <a:p>
            <a:pPr marL="0" indent="0">
              <a:buNone/>
            </a:pPr>
            <a:r>
              <a:rPr lang="en-US" sz="2200" dirty="0"/>
              <a:t>Job Coaching </a:t>
            </a:r>
            <a:br>
              <a:rPr lang="en-US" sz="2200" dirty="0"/>
            </a:br>
            <a:endParaRPr lang="en-US" sz="2200" dirty="0"/>
          </a:p>
          <a:p>
            <a:r>
              <a:rPr lang="en-US" sz="2200" dirty="0">
                <a:hlinkClick r:id="rId5"/>
              </a:rPr>
              <a:t>https://www.youtube.com/watch?v=K3h0N5UiUos</a:t>
            </a:r>
            <a:r>
              <a:rPr lang="en-US" sz="2200" dirty="0"/>
              <a:t>  </a:t>
            </a:r>
          </a:p>
          <a:p>
            <a:endParaRPr lang="en-US" dirty="0"/>
          </a:p>
        </p:txBody>
      </p:sp>
    </p:spTree>
    <p:extLst>
      <p:ext uri="{BB962C8B-B14F-4D97-AF65-F5344CB8AC3E}">
        <p14:creationId xmlns:p14="http://schemas.microsoft.com/office/powerpoint/2010/main" val="236994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1C36A-111B-57CD-C286-D2AC7CAE7C44}"/>
              </a:ext>
            </a:extLst>
          </p:cNvPr>
          <p:cNvSpPr>
            <a:spLocks noGrp="1"/>
          </p:cNvSpPr>
          <p:nvPr>
            <p:ph type="title"/>
          </p:nvPr>
        </p:nvSpPr>
        <p:spPr/>
        <p:txBody>
          <a:bodyPr/>
          <a:lstStyle/>
          <a:p>
            <a:r>
              <a:rPr lang="en-US" dirty="0">
                <a:solidFill>
                  <a:schemeClr val="accent2">
                    <a:lumMod val="75000"/>
                  </a:schemeClr>
                </a:solidFill>
              </a:rPr>
              <a:t>Employment First Video</a:t>
            </a:r>
          </a:p>
        </p:txBody>
      </p:sp>
      <p:pic>
        <p:nvPicPr>
          <p:cNvPr id="4" name="Online Media 3" title="Hiring People With Disabilities">
            <a:hlinkClick r:id="" action="ppaction://media"/>
            <a:extLst>
              <a:ext uri="{FF2B5EF4-FFF2-40B4-BE49-F238E27FC236}">
                <a16:creationId xmlns:a16="http://schemas.microsoft.com/office/drawing/2014/main" id="{2E20CEBD-52ED-59C6-B3EE-82323C389655}"/>
              </a:ext>
            </a:extLst>
          </p:cNvPr>
          <p:cNvPicPr>
            <a:picLocks noGrp="1" noRot="1" noChangeAspect="1"/>
          </p:cNvPicPr>
          <p:nvPr>
            <p:ph idx="1"/>
            <a:videoFile r:link="rId1"/>
          </p:nvPr>
        </p:nvPicPr>
        <p:blipFill>
          <a:blip r:embed="rId3"/>
          <a:stretch>
            <a:fillRect/>
          </a:stretch>
        </p:blipFill>
        <p:spPr>
          <a:xfrm>
            <a:off x="1210206" y="1371600"/>
            <a:ext cx="8596668" cy="4857604"/>
          </a:xfrm>
          <a:prstGeom prst="rect">
            <a:avLst/>
          </a:prstGeom>
        </p:spPr>
      </p:pic>
    </p:spTree>
    <p:extLst>
      <p:ext uri="{BB962C8B-B14F-4D97-AF65-F5344CB8AC3E}">
        <p14:creationId xmlns:p14="http://schemas.microsoft.com/office/powerpoint/2010/main" val="1691374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834C6-764C-AF5C-C5F3-9F04AE9E5BC3}"/>
              </a:ext>
            </a:extLst>
          </p:cNvPr>
          <p:cNvSpPr>
            <a:spLocks noGrp="1"/>
          </p:cNvSpPr>
          <p:nvPr>
            <p:ph type="title"/>
          </p:nvPr>
        </p:nvSpPr>
        <p:spPr/>
        <p:txBody>
          <a:bodyPr/>
          <a:lstStyle/>
          <a:p>
            <a:r>
              <a:rPr lang="en-US" dirty="0">
                <a:solidFill>
                  <a:schemeClr val="accent2">
                    <a:lumMod val="75000"/>
                  </a:schemeClr>
                </a:solidFill>
              </a:rPr>
              <a:t>Texas HHS Employment First Webpage</a:t>
            </a:r>
          </a:p>
        </p:txBody>
      </p:sp>
      <p:sp>
        <p:nvSpPr>
          <p:cNvPr id="3" name="Content Placeholder 2">
            <a:extLst>
              <a:ext uri="{FF2B5EF4-FFF2-40B4-BE49-F238E27FC236}">
                <a16:creationId xmlns:a16="http://schemas.microsoft.com/office/drawing/2014/main" id="{7D98CD85-3CD5-E858-8F45-20F8BA7941F4}"/>
              </a:ext>
            </a:extLst>
          </p:cNvPr>
          <p:cNvSpPr>
            <a:spLocks noGrp="1"/>
          </p:cNvSpPr>
          <p:nvPr>
            <p:ph idx="1"/>
          </p:nvPr>
        </p:nvSpPr>
        <p:spPr>
          <a:xfrm>
            <a:off x="677334" y="1524000"/>
            <a:ext cx="8596668" cy="4895851"/>
          </a:xfrm>
        </p:spPr>
        <p:txBody>
          <a:bodyPr>
            <a:normAutofit/>
          </a:bodyPr>
          <a:lstStyle/>
          <a:p>
            <a:r>
              <a:rPr lang="en-US" sz="2000" dirty="0"/>
              <a:t>Resources available for:</a:t>
            </a:r>
          </a:p>
          <a:p>
            <a:pPr lvl="1"/>
            <a:r>
              <a:rPr lang="en-US" sz="1800" dirty="0"/>
              <a:t>People looking for job opportunities</a:t>
            </a:r>
          </a:p>
          <a:p>
            <a:pPr lvl="1"/>
            <a:r>
              <a:rPr lang="en-US" sz="1800" dirty="0"/>
              <a:t>Employers looking for qualified employees</a:t>
            </a:r>
          </a:p>
          <a:p>
            <a:endParaRPr lang="en-US" sz="2000" dirty="0"/>
          </a:p>
          <a:p>
            <a:r>
              <a:rPr lang="en-US" sz="2000" dirty="0"/>
              <a:t>Types of resources:</a:t>
            </a:r>
          </a:p>
          <a:p>
            <a:pPr lvl="1"/>
            <a:r>
              <a:rPr lang="en-US" sz="1800" dirty="0"/>
              <a:t>Guides</a:t>
            </a:r>
          </a:p>
          <a:p>
            <a:pPr lvl="1"/>
            <a:r>
              <a:rPr lang="en-US" sz="1800" dirty="0"/>
              <a:t>Pamphlets</a:t>
            </a:r>
          </a:p>
          <a:p>
            <a:pPr lvl="1"/>
            <a:r>
              <a:rPr lang="en-US" sz="1800" dirty="0"/>
              <a:t>Trainings</a:t>
            </a:r>
          </a:p>
          <a:p>
            <a:pPr lvl="1"/>
            <a:r>
              <a:rPr lang="en-US" sz="1800" dirty="0"/>
              <a:t>Employment Readiness </a:t>
            </a:r>
          </a:p>
          <a:p>
            <a:pPr lvl="1"/>
            <a:r>
              <a:rPr lang="en-US" sz="1800" dirty="0"/>
              <a:t>Videos</a:t>
            </a:r>
          </a:p>
          <a:p>
            <a:pPr lvl="1"/>
            <a:r>
              <a:rPr lang="en-US" sz="1800" dirty="0"/>
              <a:t>Information Letters</a:t>
            </a:r>
          </a:p>
          <a:p>
            <a:endParaRPr lang="en-US" dirty="0"/>
          </a:p>
        </p:txBody>
      </p:sp>
    </p:spTree>
    <p:extLst>
      <p:ext uri="{BB962C8B-B14F-4D97-AF65-F5344CB8AC3E}">
        <p14:creationId xmlns:p14="http://schemas.microsoft.com/office/powerpoint/2010/main" val="3144558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B9C1E-3F5E-857A-1C02-A36FBB86AE10}"/>
              </a:ext>
            </a:extLst>
          </p:cNvPr>
          <p:cNvSpPr>
            <a:spLocks noGrp="1"/>
          </p:cNvSpPr>
          <p:nvPr>
            <p:ph type="title"/>
          </p:nvPr>
        </p:nvSpPr>
        <p:spPr/>
        <p:txBody>
          <a:bodyPr>
            <a:normAutofit/>
          </a:bodyPr>
          <a:lstStyle/>
          <a:p>
            <a:pPr algn="ctr"/>
            <a:r>
              <a:rPr lang="en-US" sz="4800" dirty="0">
                <a:solidFill>
                  <a:schemeClr val="accent2">
                    <a:lumMod val="75000"/>
                  </a:schemeClr>
                </a:solidFill>
              </a:rPr>
              <a:t>Thank you</a:t>
            </a:r>
          </a:p>
        </p:txBody>
      </p:sp>
      <p:sp>
        <p:nvSpPr>
          <p:cNvPr id="3" name="Text Placeholder 2">
            <a:extLst>
              <a:ext uri="{FF2B5EF4-FFF2-40B4-BE49-F238E27FC236}">
                <a16:creationId xmlns:a16="http://schemas.microsoft.com/office/drawing/2014/main" id="{B7F6B001-70A4-1654-05CF-A71CAA09AB70}"/>
              </a:ext>
            </a:extLst>
          </p:cNvPr>
          <p:cNvSpPr>
            <a:spLocks noGrp="1"/>
          </p:cNvSpPr>
          <p:nvPr>
            <p:ph type="body" idx="1"/>
          </p:nvPr>
        </p:nvSpPr>
        <p:spPr/>
        <p:txBody>
          <a:bodyPr>
            <a:normAutofit/>
          </a:bodyPr>
          <a:lstStyle/>
          <a:p>
            <a:pPr algn="ctr"/>
            <a:r>
              <a:rPr lang="en-US" sz="2400" dirty="0">
                <a:solidFill>
                  <a:schemeClr val="accent2">
                    <a:lumMod val="75000"/>
                  </a:schemeClr>
                </a:solidFill>
                <a:hlinkClick r:id="rId2">
                  <a:extLst>
                    <a:ext uri="{A12FA001-AC4F-418D-AE19-62706E023703}">
                      <ahyp:hlinkClr xmlns:ahyp="http://schemas.microsoft.com/office/drawing/2018/hyperlinkcolor" val="tx"/>
                    </a:ext>
                  </a:extLst>
                </a:hlinkClick>
              </a:rPr>
              <a:t>Employment First | Texas Health and Human Services</a:t>
            </a:r>
            <a:endParaRPr lang="en-US" sz="2400" dirty="0">
              <a:solidFill>
                <a:schemeClr val="accent2">
                  <a:lumMod val="75000"/>
                </a:schemeClr>
              </a:solidFill>
            </a:endParaRPr>
          </a:p>
        </p:txBody>
      </p:sp>
    </p:spTree>
    <p:extLst>
      <p:ext uri="{BB962C8B-B14F-4D97-AF65-F5344CB8AC3E}">
        <p14:creationId xmlns:p14="http://schemas.microsoft.com/office/powerpoint/2010/main" val="1813352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C1A72-F181-69BA-397B-B62469332029}"/>
              </a:ext>
            </a:extLst>
          </p:cNvPr>
          <p:cNvSpPr>
            <a:spLocks noGrp="1"/>
          </p:cNvSpPr>
          <p:nvPr>
            <p:ph type="title"/>
          </p:nvPr>
        </p:nvSpPr>
        <p:spPr/>
        <p:txBody>
          <a:bodyPr/>
          <a:lstStyle/>
          <a:p>
            <a:r>
              <a:rPr lang="en-US" dirty="0">
                <a:solidFill>
                  <a:schemeClr val="accent2">
                    <a:lumMod val="75000"/>
                  </a:schemeClr>
                </a:solidFill>
              </a:rPr>
              <a:t>Special Projects</a:t>
            </a:r>
          </a:p>
        </p:txBody>
      </p:sp>
      <p:sp>
        <p:nvSpPr>
          <p:cNvPr id="3" name="Content Placeholder 2">
            <a:extLst>
              <a:ext uri="{FF2B5EF4-FFF2-40B4-BE49-F238E27FC236}">
                <a16:creationId xmlns:a16="http://schemas.microsoft.com/office/drawing/2014/main" id="{C26DB780-2A2F-8FE9-9E94-5F985C76782E}"/>
              </a:ext>
            </a:extLst>
          </p:cNvPr>
          <p:cNvSpPr>
            <a:spLocks noGrp="1"/>
          </p:cNvSpPr>
          <p:nvPr>
            <p:ph idx="1"/>
          </p:nvPr>
        </p:nvSpPr>
        <p:spPr/>
        <p:txBody>
          <a:bodyPr/>
          <a:lstStyle/>
          <a:p>
            <a:r>
              <a:rPr lang="en-US" sz="2000" dirty="0"/>
              <a:t>Provides support to all areas of HHS Community Services.</a:t>
            </a:r>
            <a:br>
              <a:rPr lang="en-US" sz="2000" dirty="0"/>
            </a:br>
            <a:endParaRPr lang="en-US" sz="2000" dirty="0"/>
          </a:p>
          <a:p>
            <a:r>
              <a:rPr lang="en-US" sz="2000" dirty="0"/>
              <a:t>Three sources of projects/assignments:</a:t>
            </a:r>
          </a:p>
          <a:p>
            <a:pPr lvl="1">
              <a:buFont typeface="Courier New" panose="02070309020205020404" pitchFamily="49" charset="0"/>
              <a:buChar char="o"/>
            </a:pPr>
            <a:r>
              <a:rPr lang="en-US" sz="2000" dirty="0"/>
              <a:t>Legislatively mandated;</a:t>
            </a:r>
          </a:p>
          <a:p>
            <a:pPr lvl="1">
              <a:buFont typeface="Courier New" panose="02070309020205020404" pitchFamily="49" charset="0"/>
              <a:buChar char="o"/>
            </a:pPr>
            <a:r>
              <a:rPr lang="en-US" sz="2000" dirty="0"/>
              <a:t>HHS Executive Leadership requests; and</a:t>
            </a:r>
          </a:p>
          <a:p>
            <a:pPr lvl="1">
              <a:buFont typeface="Courier New" panose="02070309020205020404" pitchFamily="49" charset="0"/>
              <a:buChar char="o"/>
            </a:pPr>
            <a:r>
              <a:rPr lang="en-US" sz="2000" dirty="0"/>
              <a:t>Innovative staff project proposals.</a:t>
            </a:r>
          </a:p>
          <a:p>
            <a:pPr lvl="1">
              <a:buFont typeface="Courier New" panose="02070309020205020404" pitchFamily="49" charset="0"/>
              <a:buChar char="o"/>
            </a:pPr>
            <a:endParaRPr lang="en-US" sz="2000" dirty="0"/>
          </a:p>
          <a:p>
            <a:r>
              <a:rPr lang="en-US" sz="2000" dirty="0"/>
              <a:t>Multiple projects that promote the Texas Employment First Policy.</a:t>
            </a:r>
          </a:p>
          <a:p>
            <a:endParaRPr lang="en-US" dirty="0"/>
          </a:p>
        </p:txBody>
      </p:sp>
    </p:spTree>
    <p:extLst>
      <p:ext uri="{BB962C8B-B14F-4D97-AF65-F5344CB8AC3E}">
        <p14:creationId xmlns:p14="http://schemas.microsoft.com/office/powerpoint/2010/main" val="3540826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79334-188C-F556-511B-26D4790CE89A}"/>
              </a:ext>
            </a:extLst>
          </p:cNvPr>
          <p:cNvSpPr>
            <a:spLocks noGrp="1"/>
          </p:cNvSpPr>
          <p:nvPr>
            <p:ph type="title"/>
          </p:nvPr>
        </p:nvSpPr>
        <p:spPr/>
        <p:txBody>
          <a:bodyPr/>
          <a:lstStyle/>
          <a:p>
            <a:r>
              <a:rPr lang="en-US" dirty="0">
                <a:solidFill>
                  <a:schemeClr val="accent2">
                    <a:lumMod val="75000"/>
                  </a:schemeClr>
                </a:solidFill>
              </a:rPr>
              <a:t>What is Employment First?</a:t>
            </a:r>
          </a:p>
        </p:txBody>
      </p:sp>
      <p:sp>
        <p:nvSpPr>
          <p:cNvPr id="3" name="Content Placeholder 2">
            <a:extLst>
              <a:ext uri="{FF2B5EF4-FFF2-40B4-BE49-F238E27FC236}">
                <a16:creationId xmlns:a16="http://schemas.microsoft.com/office/drawing/2014/main" id="{9C01F1CD-1016-302A-35A0-A838DB098C64}"/>
              </a:ext>
            </a:extLst>
          </p:cNvPr>
          <p:cNvSpPr>
            <a:spLocks noGrp="1"/>
          </p:cNvSpPr>
          <p:nvPr>
            <p:ph idx="1"/>
          </p:nvPr>
        </p:nvSpPr>
        <p:spPr>
          <a:xfrm>
            <a:off x="677334" y="1724025"/>
            <a:ext cx="8596668" cy="4317337"/>
          </a:xfrm>
        </p:spPr>
        <p:txBody>
          <a:bodyPr/>
          <a:lstStyle/>
          <a:p>
            <a:r>
              <a:rPr lang="en-US" sz="2400" dirty="0"/>
              <a:t>Employment First is the concept that employment in the general workforce should be the first and preferred option for people with disabilities receiving assistance from publicly funded systems. </a:t>
            </a:r>
          </a:p>
          <a:p>
            <a:r>
              <a:rPr lang="en-US" sz="2400" dirty="0"/>
              <a:t>The assumption is that a person with a disability can work. </a:t>
            </a:r>
          </a:p>
          <a:p>
            <a:endParaRPr lang="en-US" dirty="0"/>
          </a:p>
        </p:txBody>
      </p:sp>
    </p:spTree>
    <p:extLst>
      <p:ext uri="{BB962C8B-B14F-4D97-AF65-F5344CB8AC3E}">
        <p14:creationId xmlns:p14="http://schemas.microsoft.com/office/powerpoint/2010/main" val="2812343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3FC4B-0D92-1F94-D4E1-A625D84D7FD9}"/>
              </a:ext>
            </a:extLst>
          </p:cNvPr>
          <p:cNvSpPr>
            <a:spLocks noGrp="1"/>
          </p:cNvSpPr>
          <p:nvPr>
            <p:ph type="title"/>
          </p:nvPr>
        </p:nvSpPr>
        <p:spPr/>
        <p:txBody>
          <a:bodyPr/>
          <a:lstStyle/>
          <a:p>
            <a:r>
              <a:rPr lang="en-US" dirty="0">
                <a:solidFill>
                  <a:schemeClr val="accent2">
                    <a:lumMod val="75000"/>
                  </a:schemeClr>
                </a:solidFill>
              </a:rPr>
              <a:t>Recent Legislation</a:t>
            </a:r>
          </a:p>
        </p:txBody>
      </p:sp>
      <p:sp>
        <p:nvSpPr>
          <p:cNvPr id="3" name="Content Placeholder 2">
            <a:extLst>
              <a:ext uri="{FF2B5EF4-FFF2-40B4-BE49-F238E27FC236}">
                <a16:creationId xmlns:a16="http://schemas.microsoft.com/office/drawing/2014/main" id="{7F502DF7-17AF-DC3B-4A13-8280449B8A72}"/>
              </a:ext>
            </a:extLst>
          </p:cNvPr>
          <p:cNvSpPr>
            <a:spLocks noGrp="1"/>
          </p:cNvSpPr>
          <p:nvPr>
            <p:ph idx="1"/>
          </p:nvPr>
        </p:nvSpPr>
        <p:spPr>
          <a:xfrm>
            <a:off x="677334" y="1581151"/>
            <a:ext cx="8596668" cy="4460212"/>
          </a:xfrm>
        </p:spPr>
        <p:txBody>
          <a:bodyPr>
            <a:noAutofit/>
          </a:bodyPr>
          <a:lstStyle/>
          <a:p>
            <a:pPr marL="0" indent="0">
              <a:buNone/>
            </a:pPr>
            <a:r>
              <a:rPr lang="en-US" sz="2000" b="1" dirty="0"/>
              <a:t>Senate Bill 50, 87th Legislature, Regular Session, 2021</a:t>
            </a:r>
          </a:p>
          <a:p>
            <a:r>
              <a:rPr lang="en-US" sz="2000" dirty="0"/>
              <a:t>This bill seeks to increase competitive integrated employment opportunities for individuals receiving services under certain 1915(c) Medicaid waiver programs and the STAR+PLUS Home and Community-Based Services program. </a:t>
            </a:r>
          </a:p>
          <a:p>
            <a:pPr marL="0" indent="0">
              <a:buNone/>
            </a:pPr>
            <a:r>
              <a:rPr lang="en-US" sz="2000" b="1" dirty="0"/>
              <a:t>House Bill 4169, 88th Legislature, Regular Session, 2023</a:t>
            </a:r>
          </a:p>
          <a:p>
            <a:r>
              <a:rPr lang="en-US" sz="2000" dirty="0"/>
              <a:t>This bill requires HHSC to seek authorization from the Centers for Medicare and Medicaid Services (CMS) to include pre-vocational services as part of the individualized skills and socialization services delivered under waiver programs.  </a:t>
            </a:r>
          </a:p>
        </p:txBody>
      </p:sp>
    </p:spTree>
    <p:extLst>
      <p:ext uri="{BB962C8B-B14F-4D97-AF65-F5344CB8AC3E}">
        <p14:creationId xmlns:p14="http://schemas.microsoft.com/office/powerpoint/2010/main" val="2519347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A6DF3-932A-0231-0196-9DC2D89B09FB}"/>
              </a:ext>
            </a:extLst>
          </p:cNvPr>
          <p:cNvSpPr>
            <a:spLocks noGrp="1"/>
          </p:cNvSpPr>
          <p:nvPr>
            <p:ph type="title"/>
          </p:nvPr>
        </p:nvSpPr>
        <p:spPr/>
        <p:txBody>
          <a:bodyPr/>
          <a:lstStyle/>
          <a:p>
            <a:r>
              <a:rPr lang="en-US" dirty="0">
                <a:solidFill>
                  <a:schemeClr val="accent2">
                    <a:lumMod val="75000"/>
                  </a:schemeClr>
                </a:solidFill>
              </a:rPr>
              <a:t>Employment First Positions</a:t>
            </a:r>
          </a:p>
        </p:txBody>
      </p:sp>
      <p:sp>
        <p:nvSpPr>
          <p:cNvPr id="3" name="Content Placeholder 2">
            <a:extLst>
              <a:ext uri="{FF2B5EF4-FFF2-40B4-BE49-F238E27FC236}">
                <a16:creationId xmlns:a16="http://schemas.microsoft.com/office/drawing/2014/main" id="{FB02134A-DB82-F48C-FF1E-F656B068BA51}"/>
              </a:ext>
            </a:extLst>
          </p:cNvPr>
          <p:cNvSpPr>
            <a:spLocks noGrp="1"/>
          </p:cNvSpPr>
          <p:nvPr>
            <p:ph idx="1"/>
          </p:nvPr>
        </p:nvSpPr>
        <p:spPr>
          <a:xfrm>
            <a:off x="677334" y="1552575"/>
            <a:ext cx="8596668" cy="4488787"/>
          </a:xfrm>
        </p:spPr>
        <p:txBody>
          <a:bodyPr>
            <a:normAutofit/>
          </a:bodyPr>
          <a:lstStyle/>
          <a:p>
            <a:pPr marL="0" indent="0">
              <a:buNone/>
            </a:pPr>
            <a:r>
              <a:rPr lang="en-US" sz="2400" b="1" dirty="0"/>
              <a:t>Employment Recruitment Coordinator</a:t>
            </a:r>
          </a:p>
          <a:p>
            <a:r>
              <a:rPr lang="en-US" sz="2000" dirty="0"/>
              <a:t>Furthers the state’s Employment First principles with continued field work across the state, directly working with employers and presenting to civic organizations to expand awareness and generate additional integrated employment opportunities for persons with disabilities. </a:t>
            </a:r>
          </a:p>
          <a:p>
            <a:pPr marL="0" indent="0">
              <a:buNone/>
            </a:pPr>
            <a:r>
              <a:rPr lang="en-US" sz="2400" b="1" dirty="0"/>
              <a:t>Employment Services Coordinators (2)</a:t>
            </a:r>
          </a:p>
          <a:p>
            <a:r>
              <a:rPr lang="en-US" sz="2000" dirty="0"/>
              <a:t>Assists with the implementation of the HHSC Supported Employment Initiative and conduct other activities as necessary to improve employment services for individuals with developmental disabilities served by HHSC.</a:t>
            </a:r>
          </a:p>
          <a:p>
            <a:endParaRPr lang="en-US" dirty="0"/>
          </a:p>
        </p:txBody>
      </p:sp>
    </p:spTree>
    <p:extLst>
      <p:ext uri="{BB962C8B-B14F-4D97-AF65-F5344CB8AC3E}">
        <p14:creationId xmlns:p14="http://schemas.microsoft.com/office/powerpoint/2010/main" val="4162246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B194D-E6A4-9D82-4C60-0564AB9C9DB8}"/>
              </a:ext>
            </a:extLst>
          </p:cNvPr>
          <p:cNvSpPr>
            <a:spLocks noGrp="1"/>
          </p:cNvSpPr>
          <p:nvPr>
            <p:ph type="title"/>
          </p:nvPr>
        </p:nvSpPr>
        <p:spPr/>
        <p:txBody>
          <a:bodyPr/>
          <a:lstStyle/>
          <a:p>
            <a:r>
              <a:rPr lang="en-US" dirty="0">
                <a:solidFill>
                  <a:schemeClr val="accent2">
                    <a:lumMod val="75000"/>
                  </a:schemeClr>
                </a:solidFill>
              </a:rPr>
              <a:t>Employment Pilot Programs</a:t>
            </a:r>
          </a:p>
        </p:txBody>
      </p:sp>
      <p:sp>
        <p:nvSpPr>
          <p:cNvPr id="3" name="Content Placeholder 2">
            <a:extLst>
              <a:ext uri="{FF2B5EF4-FFF2-40B4-BE49-F238E27FC236}">
                <a16:creationId xmlns:a16="http://schemas.microsoft.com/office/drawing/2014/main" id="{A346EC11-DA03-6075-0C3E-D116E29F0872}"/>
              </a:ext>
            </a:extLst>
          </p:cNvPr>
          <p:cNvSpPr>
            <a:spLocks noGrp="1"/>
          </p:cNvSpPr>
          <p:nvPr>
            <p:ph idx="1"/>
          </p:nvPr>
        </p:nvSpPr>
        <p:spPr>
          <a:xfrm>
            <a:off x="677334" y="1685925"/>
            <a:ext cx="8596668" cy="4355437"/>
          </a:xfrm>
        </p:spPr>
        <p:txBody>
          <a:bodyPr>
            <a:normAutofit/>
          </a:bodyPr>
          <a:lstStyle/>
          <a:p>
            <a:pPr marL="0" indent="0">
              <a:buNone/>
            </a:pPr>
            <a:r>
              <a:rPr lang="en-US" sz="2000" b="1" dirty="0"/>
              <a:t>Electronic Tablets Program</a:t>
            </a:r>
          </a:p>
          <a:p>
            <a:r>
              <a:rPr lang="en-US" sz="2000" dirty="0"/>
              <a:t>This project uses electronic tablets and currently available apps to provide individuals with interactive technology that lessens their dependency on assistance or intervention from others. Ultimately, fading out the need for a job coach to be physically on site.  </a:t>
            </a:r>
          </a:p>
          <a:p>
            <a:endParaRPr lang="en-US" sz="2000" dirty="0"/>
          </a:p>
          <a:p>
            <a:pPr marL="0" indent="0">
              <a:buNone/>
            </a:pPr>
            <a:r>
              <a:rPr lang="en-US" sz="2000" b="1" dirty="0"/>
              <a:t>Community-based Apprenticeship Program</a:t>
            </a:r>
          </a:p>
          <a:p>
            <a:r>
              <a:rPr lang="en-US" sz="2000" dirty="0"/>
              <a:t>This project will provide opportunities for paid internships for individuals with IDD or receiving behavioral health services. The pilot provides transferrable skills for further employment through a combination of classroom and on the job training. </a:t>
            </a:r>
          </a:p>
          <a:p>
            <a:endParaRPr lang="en-US" dirty="0"/>
          </a:p>
        </p:txBody>
      </p:sp>
    </p:spTree>
    <p:extLst>
      <p:ext uri="{BB962C8B-B14F-4D97-AF65-F5344CB8AC3E}">
        <p14:creationId xmlns:p14="http://schemas.microsoft.com/office/powerpoint/2010/main" val="336685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564DF-D06E-D668-2837-799292684EA4}"/>
              </a:ext>
            </a:extLst>
          </p:cNvPr>
          <p:cNvSpPr>
            <a:spLocks noGrp="1"/>
          </p:cNvSpPr>
          <p:nvPr>
            <p:ph type="title"/>
          </p:nvPr>
        </p:nvSpPr>
        <p:spPr/>
        <p:txBody>
          <a:bodyPr/>
          <a:lstStyle/>
          <a:p>
            <a:r>
              <a:rPr lang="en-US" dirty="0">
                <a:solidFill>
                  <a:schemeClr val="accent2">
                    <a:lumMod val="75000"/>
                  </a:schemeClr>
                </a:solidFill>
              </a:rPr>
              <a:t>Employment Pilot Programs Cont’d</a:t>
            </a:r>
          </a:p>
        </p:txBody>
      </p:sp>
      <p:sp>
        <p:nvSpPr>
          <p:cNvPr id="3" name="Content Placeholder 2">
            <a:extLst>
              <a:ext uri="{FF2B5EF4-FFF2-40B4-BE49-F238E27FC236}">
                <a16:creationId xmlns:a16="http://schemas.microsoft.com/office/drawing/2014/main" id="{84E13876-08BF-6B65-2612-883C2A74732D}"/>
              </a:ext>
            </a:extLst>
          </p:cNvPr>
          <p:cNvSpPr>
            <a:spLocks noGrp="1"/>
          </p:cNvSpPr>
          <p:nvPr>
            <p:ph idx="1"/>
          </p:nvPr>
        </p:nvSpPr>
        <p:spPr>
          <a:xfrm>
            <a:off x="677334" y="1714500"/>
            <a:ext cx="8596668" cy="4326863"/>
          </a:xfrm>
        </p:spPr>
        <p:txBody>
          <a:bodyPr/>
          <a:lstStyle/>
          <a:p>
            <a:pPr marL="0" indent="0">
              <a:buNone/>
            </a:pPr>
            <a:r>
              <a:rPr lang="en-US" sz="2000" b="1" dirty="0"/>
              <a:t>Employment Navigators Pilot</a:t>
            </a:r>
          </a:p>
          <a:p>
            <a:r>
              <a:rPr lang="en-US" sz="2000" dirty="0"/>
              <a:t>The purpose of this project is to contract LIDDAs to hire Employment Navigators to work at sites across the state of Texas to educate, guide, and assist individuals and family members through the process of obtaining employment. Employment Navigators will serve as an advocate/point of contact to facilitate communication and services among individuals, families, HHSC, TWC, TEA, and other organizations, as necessary, to reach employment goals. </a:t>
            </a:r>
          </a:p>
          <a:p>
            <a:endParaRPr lang="en-US" dirty="0"/>
          </a:p>
        </p:txBody>
      </p:sp>
    </p:spTree>
    <p:extLst>
      <p:ext uri="{BB962C8B-B14F-4D97-AF65-F5344CB8AC3E}">
        <p14:creationId xmlns:p14="http://schemas.microsoft.com/office/powerpoint/2010/main" val="2892384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1466F-E72A-9E97-6118-25CAD0AF2ED0}"/>
              </a:ext>
            </a:extLst>
          </p:cNvPr>
          <p:cNvSpPr>
            <a:spLocks noGrp="1"/>
          </p:cNvSpPr>
          <p:nvPr>
            <p:ph type="title"/>
          </p:nvPr>
        </p:nvSpPr>
        <p:spPr/>
        <p:txBody>
          <a:bodyPr/>
          <a:lstStyle/>
          <a:p>
            <a:r>
              <a:rPr lang="en-US" dirty="0">
                <a:solidFill>
                  <a:schemeClr val="accent2">
                    <a:lumMod val="75000"/>
                  </a:schemeClr>
                </a:solidFill>
              </a:rPr>
              <a:t>Toolkits</a:t>
            </a:r>
          </a:p>
        </p:txBody>
      </p:sp>
      <p:sp>
        <p:nvSpPr>
          <p:cNvPr id="3" name="Content Placeholder 2">
            <a:extLst>
              <a:ext uri="{FF2B5EF4-FFF2-40B4-BE49-F238E27FC236}">
                <a16:creationId xmlns:a16="http://schemas.microsoft.com/office/drawing/2014/main" id="{4555008A-8E5F-5F07-0B86-C5E0D6CAA62E}"/>
              </a:ext>
            </a:extLst>
          </p:cNvPr>
          <p:cNvSpPr>
            <a:spLocks noGrp="1"/>
          </p:cNvSpPr>
          <p:nvPr>
            <p:ph idx="1"/>
          </p:nvPr>
        </p:nvSpPr>
        <p:spPr>
          <a:xfrm>
            <a:off x="677334" y="1676401"/>
            <a:ext cx="8596668" cy="4364962"/>
          </a:xfrm>
        </p:spPr>
        <p:txBody>
          <a:bodyPr>
            <a:normAutofit/>
          </a:bodyPr>
          <a:lstStyle/>
          <a:p>
            <a:pPr marL="0" indent="0">
              <a:buNone/>
            </a:pPr>
            <a:r>
              <a:rPr lang="en-US" sz="2000" b="1" dirty="0"/>
              <a:t>Transition to Competitive Integrated Employment</a:t>
            </a:r>
          </a:p>
          <a:p>
            <a:r>
              <a:rPr lang="en-US" sz="2000" dirty="0"/>
              <a:t>The goal is to develop a toolkit, provide a demonstration, and provide training to assist providers in transitioning from a heavy focus on day habilitation and sheltered workshop services to more community involved competitive and integrated employment services providers.  </a:t>
            </a:r>
          </a:p>
          <a:p>
            <a:endParaRPr lang="en-US" sz="2000" dirty="0"/>
          </a:p>
          <a:p>
            <a:pPr marL="0" indent="0">
              <a:buNone/>
            </a:pPr>
            <a:r>
              <a:rPr lang="en-US" sz="2000" b="1" dirty="0"/>
              <a:t>Disability Inclusive Community </a:t>
            </a:r>
          </a:p>
          <a:p>
            <a:r>
              <a:rPr lang="en-US" sz="2000" dirty="0"/>
              <a:t>An initiative to assist people and communities in integrating a person with disabilities into all aspects of community life. The toolkit will assist communities with initiation or improving the inclusiveness of all citizens, especially those with disabilities. </a:t>
            </a:r>
          </a:p>
          <a:p>
            <a:endParaRPr lang="en-US" dirty="0"/>
          </a:p>
        </p:txBody>
      </p:sp>
    </p:spTree>
    <p:extLst>
      <p:ext uri="{BB962C8B-B14F-4D97-AF65-F5344CB8AC3E}">
        <p14:creationId xmlns:p14="http://schemas.microsoft.com/office/powerpoint/2010/main" val="3325907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74866-B884-69F6-A911-E983F9B3648B}"/>
              </a:ext>
            </a:extLst>
          </p:cNvPr>
          <p:cNvSpPr>
            <a:spLocks noGrp="1"/>
          </p:cNvSpPr>
          <p:nvPr>
            <p:ph type="title"/>
          </p:nvPr>
        </p:nvSpPr>
        <p:spPr/>
        <p:txBody>
          <a:bodyPr/>
          <a:lstStyle/>
          <a:p>
            <a:r>
              <a:rPr lang="en-US" dirty="0">
                <a:solidFill>
                  <a:schemeClr val="accent2">
                    <a:lumMod val="75000"/>
                  </a:schemeClr>
                </a:solidFill>
              </a:rPr>
              <a:t>Toolkits Cont’d</a:t>
            </a:r>
          </a:p>
        </p:txBody>
      </p:sp>
      <p:sp>
        <p:nvSpPr>
          <p:cNvPr id="3" name="Content Placeholder 2">
            <a:extLst>
              <a:ext uri="{FF2B5EF4-FFF2-40B4-BE49-F238E27FC236}">
                <a16:creationId xmlns:a16="http://schemas.microsoft.com/office/drawing/2014/main" id="{13F41D2B-F0C0-6DC9-340D-159C2AA18A35}"/>
              </a:ext>
            </a:extLst>
          </p:cNvPr>
          <p:cNvSpPr>
            <a:spLocks noGrp="1"/>
          </p:cNvSpPr>
          <p:nvPr>
            <p:ph idx="1"/>
          </p:nvPr>
        </p:nvSpPr>
        <p:spPr>
          <a:xfrm>
            <a:off x="677334" y="1552575"/>
            <a:ext cx="8596668" cy="4488787"/>
          </a:xfrm>
        </p:spPr>
        <p:txBody>
          <a:bodyPr/>
          <a:lstStyle/>
          <a:p>
            <a:pPr marL="0" indent="0">
              <a:buNone/>
            </a:pPr>
            <a:r>
              <a:rPr lang="en-US" sz="2000" b="1" dirty="0"/>
              <a:t>Family Focus Guides</a:t>
            </a:r>
          </a:p>
          <a:p>
            <a:pPr marL="0" indent="0">
              <a:buNone/>
            </a:pPr>
            <a:r>
              <a:rPr lang="en-US" sz="2000" dirty="0"/>
              <a:t>In 2022, informal, roundtable discussions were held throughout the state with families to discuss employment for people with disabilities. The information gathered was used to develop resource guides. </a:t>
            </a:r>
          </a:p>
          <a:p>
            <a:r>
              <a:rPr lang="en-US" sz="2000" dirty="0"/>
              <a:t>Two versions: </a:t>
            </a:r>
          </a:p>
          <a:p>
            <a:pPr lvl="1">
              <a:buFont typeface="Courier New" panose="02070309020205020404" pitchFamily="49" charset="0"/>
              <a:buChar char="o"/>
            </a:pPr>
            <a:r>
              <a:rPr lang="en-US" sz="2000" dirty="0"/>
              <a:t>Family, Friends, and Advocates; </a:t>
            </a:r>
          </a:p>
          <a:p>
            <a:pPr lvl="1">
              <a:buFont typeface="Courier New" panose="02070309020205020404" pitchFamily="49" charset="0"/>
              <a:buChar char="o"/>
            </a:pPr>
            <a:r>
              <a:rPr lang="en-US" sz="2000" dirty="0"/>
              <a:t>Job Seekers</a:t>
            </a:r>
          </a:p>
          <a:p>
            <a:r>
              <a:rPr lang="en-US" sz="2000" dirty="0"/>
              <a:t>The resource guides provide practical guidance, information, and answers to commonly identified employment barriers within the IDD population. </a:t>
            </a:r>
          </a:p>
          <a:p>
            <a:endParaRPr lang="en-US" dirty="0"/>
          </a:p>
        </p:txBody>
      </p:sp>
    </p:spTree>
    <p:extLst>
      <p:ext uri="{BB962C8B-B14F-4D97-AF65-F5344CB8AC3E}">
        <p14:creationId xmlns:p14="http://schemas.microsoft.com/office/powerpoint/2010/main" val="301823899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93</TotalTime>
  <Words>981</Words>
  <Application>Microsoft Office PowerPoint</Application>
  <PresentationFormat>Widescreen</PresentationFormat>
  <Paragraphs>88</Paragraphs>
  <Slides>16</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Courier New</vt:lpstr>
      <vt:lpstr>Trebuchet MS</vt:lpstr>
      <vt:lpstr>Wingdings 3</vt:lpstr>
      <vt:lpstr>Facet</vt:lpstr>
      <vt:lpstr>Employment First Initiatives  Texas Health and Human Services Commission Community Services  Special Projects </vt:lpstr>
      <vt:lpstr>Special Projects</vt:lpstr>
      <vt:lpstr>What is Employment First?</vt:lpstr>
      <vt:lpstr>Recent Legislation</vt:lpstr>
      <vt:lpstr>Employment First Positions</vt:lpstr>
      <vt:lpstr>Employment Pilot Programs</vt:lpstr>
      <vt:lpstr>Employment Pilot Programs Cont’d</vt:lpstr>
      <vt:lpstr>Toolkits</vt:lpstr>
      <vt:lpstr>Toolkits Cont’d</vt:lpstr>
      <vt:lpstr>Training Opportunities</vt:lpstr>
      <vt:lpstr>SELN and eLearning Initiative</vt:lpstr>
      <vt:lpstr>Collaboration with TEA and TWC</vt:lpstr>
      <vt:lpstr>Employment Videos</vt:lpstr>
      <vt:lpstr>Employment First Video</vt:lpstr>
      <vt:lpstr>Texas HHS Employment First Webpage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Employment First Initiatives  Texas Health and Human Services Commission Community Services  Special Projects</dc:title>
  <dc:creator>Bruns,Carrie E (HHSC)</dc:creator>
  <cp:lastModifiedBy>Rose McBride</cp:lastModifiedBy>
  <cp:revision>4</cp:revision>
  <dcterms:created xsi:type="dcterms:W3CDTF">2024-08-30T17:08:55Z</dcterms:created>
  <dcterms:modified xsi:type="dcterms:W3CDTF">2024-09-11T15:40:32Z</dcterms:modified>
</cp:coreProperties>
</file>